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ndr%C3%A9s-burruel-93498625b/" TargetMode="External"/><Relationship Id="rId5" Type="http://schemas.openxmlformats.org/officeDocument/2006/relationships/hyperlink" Target="https://www.linkedin.com/in/rodolfo-jaramillo" TargetMode="External"/><Relationship Id="rId7" Type="http://schemas.openxmlformats.org/officeDocument/2006/relationships/hyperlink" Target="https://www.linkedin.com/in/luis-ortiz-23a4a482/" TargetMode="External"/><Relationship Id="rId9" Type="http://schemas.openxmlformats.org/officeDocument/2006/relationships/hyperlink" Target="https://www.linkedin.com/in/mario-estrada-17100480" TargetMode="External"/><Relationship Id="rId11" Type="http://schemas.openxmlformats.org/officeDocument/2006/relationships/hyperlink" Target="https://github.com/fofojaramillo/proyecto-introdatsci" TargetMode="External"/><Relationship Id="rId13" Type="http://schemas.openxmlformats.org/officeDocument/2006/relationships/hyperlink" Target="https://github.com/mariooef/proyecto-introdatsci" TargetMode="External"/><Relationship Id="rId15" Type="http://schemas.openxmlformats.org/officeDocument/2006/relationships/hyperlink" Target="https://github.com/LANDBd/proyecto-introdatsci" TargetMode="External"/><Relationship Id="rId17" Type="http://schemas.openxmlformats.org/officeDocument/2006/relationships/hyperlink" Target="https://github.com/Luiserov/proyecto-introdatsci" TargetMode="External"/><Relationship Id="rId19" Type="http://schemas.openxmlformats.org/officeDocument/2006/relationships/hyperlink" Target="https://gamma.app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4" Type="http://schemas.openxmlformats.org/officeDocument/2006/relationships/image" Target="../media/image-11-3.png"/><Relationship Id="rId6" Type="http://schemas.openxmlformats.org/officeDocument/2006/relationships/image" Target="../media/image-11-4.png"/><Relationship Id="rId8" Type="http://schemas.openxmlformats.org/officeDocument/2006/relationships/image" Target="../media/image-11-5.png"/><Relationship Id="rId10" Type="http://schemas.openxmlformats.org/officeDocument/2006/relationships/image" Target="../media/image-11-6.png"/><Relationship Id="rId12" Type="http://schemas.openxmlformats.org/officeDocument/2006/relationships/image" Target="../media/image-11-7.png"/><Relationship Id="rId14" Type="http://schemas.openxmlformats.org/officeDocument/2006/relationships/image" Target="../media/image-11-8.png"/><Relationship Id="rId16" Type="http://schemas.openxmlformats.org/officeDocument/2006/relationships/image" Target="../media/image-11-9.png"/><Relationship Id="rId18" Type="http://schemas.openxmlformats.org/officeDocument/2006/relationships/image" Target="../media/image-11-10.png"/><Relationship Id="rId20" Type="http://schemas.openxmlformats.org/officeDocument/2006/relationships/slideLayout" Target="../slideLayouts/slideLayout1.xml"/><Relationship Id="rId21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dataset/186/wine+quality" TargetMode="External"/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image" Target="../media/image-4-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riooef/proyecto-introdatsci/tree/main#contrucci%C3%B3n-de-los-datos" TargetMode="External"/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3" Type="http://schemas.openxmlformats.org/officeDocument/2006/relationships/image" Target="../media/image-6-2.png"/><Relationship Id="rId4" Type="http://schemas.openxmlformats.org/officeDocument/2006/relationships/image" Target="../media/image-6-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riooef/proyecto-introdatsci/tree/main#justificaci%C3%B3n-de-la-elecci%C3%B3n-de-modelos" TargetMode="External"/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3" Type="http://schemas.openxmlformats.org/officeDocument/2006/relationships/image" Target="../media/image-7-2.png"/><Relationship Id="rId4" Type="http://schemas.openxmlformats.org/officeDocument/2006/relationships/image" Target="../media/image-7-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riooef/proyecto-introdatsci/tree/main#plan-de-prueba-validaci%C3%B3n-cruzada-k-fold" TargetMode="External"/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3" Type="http://schemas.openxmlformats.org/officeDocument/2006/relationships/image" Target="../media/image-8-2.png"/><Relationship Id="rId4" Type="http://schemas.openxmlformats.org/officeDocument/2006/relationships/image" Target="../media/image-8-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915472"/>
            <a:ext cx="7477601" cy="49991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dirty="0">
                <a:solidFill>
                  <a:srgbClr val="FFFFF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Clasificación de vinos basada en sus características distintivas mediante SVM, Naive Bayes y análisis discriminante</a:t>
            </a:r>
            <a:endParaRPr lang="en-US" sz="5249" dirty="0"/>
          </a:p>
        </p:txBody>
      </p:sp>
      <p:sp>
        <p:nvSpPr>
          <p:cNvPr id="5" name="Text 2"/>
          <p:cNvSpPr/>
          <p:nvPr/>
        </p:nvSpPr>
        <p:spPr>
          <a:xfrm>
            <a:off x="833199" y="6247924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Descubre cómo utilizar técnicas avanzadas como las Máquinas de Vectores de Soporte (SVM) , Naive Bayes y el Análisis Discriminante para clasificar vinos y encontrar el mejor modelo a través de validación cruzada K-Fold.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258746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Conclusiones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833199" y="3615095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 esta presentación, hemos explorado el emocionante mundo de la clasificación de vinos utilizando técnicas avanzadas como SVM, Naive Bayes y análisis discriminante. Hemos aprendido cómo seguir la metodología CRISP-DM para llevar a cabo este proyecto de manera efectiva. 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33199" y="5286613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¡Esperamos que hayas disfrutado de esta presentación!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2294037"/>
          </a:xfrm>
          <a:prstGeom prst="rect">
            <a:avLst/>
          </a:prstGeom>
          <a:solidFill>
            <a:srgbClr val="0C0C0C">
              <a:alpha val="75000"/>
            </a:srgbClr>
          </a:solidFill>
          <a:ln w="9644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4031575" y="427673"/>
            <a:ext cx="3110746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827"/>
              </a:lnSpc>
              <a:buNone/>
            </a:pPr>
            <a:r>
              <a:rPr lang="en-US" sz="3062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Crew</a:t>
            </a:r>
            <a:endParaRPr lang="en-US" sz="3062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575" y="1224677"/>
            <a:ext cx="1466850" cy="14668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031575" y="2885837"/>
            <a:ext cx="1466850" cy="5834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Luis Andrés Burruel</a:t>
            </a:r>
            <a:endParaRPr lang="en-US" sz="1837" dirty="0"/>
          </a:p>
        </p:txBody>
      </p:sp>
      <p:sp>
        <p:nvSpPr>
          <p:cNvPr id="7" name="Text 3"/>
          <p:cNvSpPr/>
          <p:nvPr/>
        </p:nvSpPr>
        <p:spPr>
          <a:xfrm>
            <a:off x="4031575" y="3624739"/>
            <a:ext cx="1466850" cy="1243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Lic. Matemáticas</a:t>
            </a:r>
            <a:pPr algn="ctr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
</a:t>
            </a:r>
            <a:pPr algn="ctr" indent="0" marL="0">
              <a:lnSpc>
                <a:spcPts val="1960"/>
              </a:lnSpc>
              <a:buNone/>
            </a:pPr>
            <a:r>
              <a:rPr lang="en-US" sz="1225" u="sng" dirty="0">
                <a:solidFill>
                  <a:srgbClr val="F65F62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https://www.linkedin.com/in/andr%C3%A9s-burruel-93498625b/</a:t>
            </a:r>
            <a:pPr algn="ctr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endParaRPr lang="en-US" sz="1225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669" y="1224677"/>
            <a:ext cx="1466850" cy="14668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31669" y="2885837"/>
            <a:ext cx="1466850" cy="5834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Rodolfo Jaramillo</a:t>
            </a:r>
            <a:endParaRPr lang="en-US" sz="1837" dirty="0"/>
          </a:p>
        </p:txBody>
      </p:sp>
      <p:sp>
        <p:nvSpPr>
          <p:cNvPr id="10" name="Text 5"/>
          <p:cNvSpPr/>
          <p:nvPr/>
        </p:nvSpPr>
        <p:spPr>
          <a:xfrm>
            <a:off x="5731669" y="3624739"/>
            <a:ext cx="1466850" cy="994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Lic. Física</a:t>
            </a:r>
            <a:pPr algn="ctr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
</a:t>
            </a:r>
            <a:pPr algn="ctr" indent="0" marL="0">
              <a:lnSpc>
                <a:spcPts val="1960"/>
              </a:lnSpc>
              <a:buNone/>
            </a:pPr>
            <a:r>
              <a:rPr lang="en-US" sz="1225" u="sng" dirty="0">
                <a:solidFill>
                  <a:srgbClr val="F65F62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https://www.linkedin.com/in/rodolfo-jaramillo</a:t>
            </a:r>
            <a:endParaRPr lang="en-US" sz="1225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1762" y="1224677"/>
            <a:ext cx="1466850" cy="146685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31762" y="2885837"/>
            <a:ext cx="1466850" cy="5834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Luis Ernesto Ortiz</a:t>
            </a:r>
            <a:endParaRPr lang="en-US" sz="1837" dirty="0"/>
          </a:p>
        </p:txBody>
      </p:sp>
      <p:sp>
        <p:nvSpPr>
          <p:cNvPr id="13" name="Text 7"/>
          <p:cNvSpPr/>
          <p:nvPr/>
        </p:nvSpPr>
        <p:spPr>
          <a:xfrm>
            <a:off x="7431762" y="3624739"/>
            <a:ext cx="1466850" cy="994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Lic. Economía</a:t>
            </a:r>
            <a:pPr algn="ctr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
</a:t>
            </a:r>
            <a:pPr algn="ctr" indent="0" marL="0">
              <a:lnSpc>
                <a:spcPts val="1960"/>
              </a:lnSpc>
              <a:buNone/>
            </a:pPr>
            <a:r>
              <a:rPr lang="en-US" sz="1225" u="sng" dirty="0">
                <a:solidFill>
                  <a:srgbClr val="F65F62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7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https://www.linkedin.com/in/luis-ortiz-23a4a482/</a:t>
            </a:r>
            <a:pPr algn="ctr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endParaRPr lang="en-US" sz="1225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1856" y="1224677"/>
            <a:ext cx="1466850" cy="146685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9131856" y="2885837"/>
            <a:ext cx="146685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Mario Estrada</a:t>
            </a:r>
            <a:endParaRPr lang="en-US" sz="1837" dirty="0"/>
          </a:p>
        </p:txBody>
      </p:sp>
      <p:sp>
        <p:nvSpPr>
          <p:cNvPr id="16" name="Text 9"/>
          <p:cNvSpPr/>
          <p:nvPr/>
        </p:nvSpPr>
        <p:spPr>
          <a:xfrm>
            <a:off x="9131856" y="3333036"/>
            <a:ext cx="1466850" cy="1243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Ing. en sistemas de información</a:t>
            </a:r>
            <a:pPr algn="ctr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
</a:t>
            </a:r>
            <a:pPr algn="ctr" indent="0" marL="0">
              <a:lnSpc>
                <a:spcPts val="1960"/>
              </a:lnSpc>
              <a:buNone/>
            </a:pPr>
            <a:r>
              <a:rPr lang="en-US" sz="1225" u="sng" dirty="0">
                <a:solidFill>
                  <a:srgbClr val="F65F62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9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https://www.linkedin.com/in/mario-estrada-17100480</a:t>
            </a:r>
            <a:pPr algn="ctr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endParaRPr lang="en-US" sz="1225" dirty="0"/>
          </a:p>
        </p:txBody>
      </p:sp>
      <p:pic>
        <p:nvPicPr>
          <p:cNvPr id="17" name="Image 5" descr="preencoded.png">
            <a:hlinkClick r:id="rId11" tooltip="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31575" y="5043249"/>
            <a:ext cx="6567130" cy="1574602"/>
          </a:xfrm>
          <a:prstGeom prst="rect">
            <a:avLst/>
          </a:prstGeom>
        </p:spPr>
      </p:pic>
      <p:pic>
        <p:nvPicPr>
          <p:cNvPr id="18" name="Image 6" descr="preencoded.png">
            <a:hlinkClick r:id="rId13" tooltip="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31575" y="6792754"/>
            <a:ext cx="6567130" cy="1574602"/>
          </a:xfrm>
          <a:prstGeom prst="rect">
            <a:avLst/>
          </a:prstGeom>
        </p:spPr>
      </p:pic>
      <p:pic>
        <p:nvPicPr>
          <p:cNvPr id="19" name="Image 7" descr="preencoded.png">
            <a:hlinkClick r:id="rId15" tooltip="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31575" y="8542258"/>
            <a:ext cx="6567130" cy="1574602"/>
          </a:xfrm>
          <a:prstGeom prst="rect">
            <a:avLst/>
          </a:prstGeom>
        </p:spPr>
      </p:pic>
      <p:pic>
        <p:nvPicPr>
          <p:cNvPr id="20" name="Image 8" descr="preencoded.png">
            <a:hlinkClick r:id="rId17" tooltip="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31575" y="10291763"/>
            <a:ext cx="6567130" cy="1574602"/>
          </a:xfrm>
          <a:prstGeom prst="rect">
            <a:avLst/>
          </a:prstGeom>
        </p:spPr>
      </p:pic>
      <p:pic>
        <p:nvPicPr>
          <p:cNvPr id="21" name="Image 9" descr="preencoded.png">
            <a:hlinkClick r:id="rId19" tooltip="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319599" y="306788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Introducción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63195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Los vinos tienen características únicas que los hacen especiales. En esta presentación, exploraremos cómo podemos utilizar el aprendizaje automático para clasificar los vinos según sus características distintivas.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3067883"/>
            <a:ext cx="55245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Metodología CRISP-DM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8331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 Modelo de la Metodología CRoss Industry Standard Process for Data Mining (CRISP-DM) nos permite abordar el proyecto de clasificación de vinos de manera estructurada y eficiente.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693777"/>
            <a:ext cx="61874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Comprensión del negocio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1721406"/>
            <a:ext cx="7477601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 base de datos proporciona una rica colección de datos numéricos relacionados con diversas propiedades químicas y físicas de los vinos, incluyendo características como acidez fija, acidez volátil, contenido de azúcar residual, concentración de cloruros, y otros parámetros. El objetivo fundamental es utilizar estos datos para desarrollar un modelo predictivo que pueda evaluar y predecir la calidad del vino.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4103727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Fuente de la base de datos: </a:t>
            </a:r>
            <a:pPr indent="0" marL="0">
              <a:lnSpc>
                <a:spcPts val="2799"/>
              </a:lnSpc>
              <a:buNone/>
            </a:pPr>
            <a:r>
              <a:rPr lang="en-US" sz="1750" u="sng" dirty="0">
                <a:solidFill>
                  <a:srgbClr val="F65F62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https://archive.ics.uci.edu/dataset/186/wine+quality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833199" y="5064443"/>
            <a:ext cx="7477601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99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Valoración de la situación actual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833199" y="5758696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 vino es una de las bebidas alcohólicas más consumidas alrededor del mundo. Debido a su popularidad, anualmente se producen más de 230 millones de hectalitros alrededor del mundo. El mercado global de esta bebida en 2021 estuvo evaluado en aproximadamente 340 mil millones de dólares.</a:t>
            </a:r>
            <a:endParaRPr lang="en-US" sz="1750" dirty="0"/>
          </a:p>
        </p:txBody>
      </p:sp>
      <p:pic>
        <p:nvPicPr>
          <p:cNvPr id="10" name="Image 2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 w="11192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0661" y="498277"/>
            <a:ext cx="5090160" cy="5650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6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Comprensión de los datos</a:t>
            </a:r>
            <a:endParaRPr lang="en-US" sz="3560" dirty="0"/>
          </a:p>
        </p:txBody>
      </p:sp>
      <p:sp>
        <p:nvSpPr>
          <p:cNvPr id="6" name="Text 2"/>
          <p:cNvSpPr/>
          <p:nvPr/>
        </p:nvSpPr>
        <p:spPr>
          <a:xfrm>
            <a:off x="6240661" y="1334572"/>
            <a:ext cx="7635478" cy="3617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48"/>
              </a:lnSpc>
              <a:buNone/>
            </a:pPr>
            <a:r>
              <a:rPr lang="en-US" sz="178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 optó por trabajar con la base de datos de vinos tintos. </a:t>
            </a:r>
            <a:endParaRPr lang="en-US" sz="1780" dirty="0"/>
          </a:p>
        </p:txBody>
      </p:sp>
      <p:sp>
        <p:nvSpPr>
          <p:cNvPr id="7" name="Text 3"/>
          <p:cNvSpPr/>
          <p:nvPr/>
        </p:nvSpPr>
        <p:spPr>
          <a:xfrm>
            <a:off x="6602254" y="1899642"/>
            <a:ext cx="7273885" cy="3617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848"/>
              </a:lnSpc>
              <a:buSzPct val="100000"/>
              <a:buChar char="•"/>
            </a:pPr>
            <a:r>
              <a:rPr lang="en-US" sz="178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fixed_acidity</a:t>
            </a:r>
            <a:endParaRPr lang="en-US" sz="1780" dirty="0"/>
          </a:p>
        </p:txBody>
      </p:sp>
      <p:sp>
        <p:nvSpPr>
          <p:cNvPr id="8" name="Text 4"/>
          <p:cNvSpPr/>
          <p:nvPr/>
        </p:nvSpPr>
        <p:spPr>
          <a:xfrm>
            <a:off x="6602254" y="2333625"/>
            <a:ext cx="7273885" cy="3617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848"/>
              </a:lnSpc>
              <a:buSzPct val="100000"/>
              <a:buChar char="•"/>
            </a:pPr>
            <a:r>
              <a:rPr lang="en-US" sz="178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volatile_acidity</a:t>
            </a:r>
            <a:endParaRPr lang="en-US" sz="1780" dirty="0"/>
          </a:p>
        </p:txBody>
      </p:sp>
      <p:sp>
        <p:nvSpPr>
          <p:cNvPr id="9" name="Text 5"/>
          <p:cNvSpPr/>
          <p:nvPr/>
        </p:nvSpPr>
        <p:spPr>
          <a:xfrm>
            <a:off x="6602254" y="2767608"/>
            <a:ext cx="7273885" cy="3617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848"/>
              </a:lnSpc>
              <a:buSzPct val="100000"/>
              <a:buChar char="•"/>
            </a:pPr>
            <a:r>
              <a:rPr lang="en-US" sz="178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citric_acid</a:t>
            </a:r>
            <a:endParaRPr lang="en-US" sz="1780" dirty="0"/>
          </a:p>
        </p:txBody>
      </p:sp>
      <p:sp>
        <p:nvSpPr>
          <p:cNvPr id="10" name="Text 6"/>
          <p:cNvSpPr/>
          <p:nvPr/>
        </p:nvSpPr>
        <p:spPr>
          <a:xfrm>
            <a:off x="6602254" y="3201591"/>
            <a:ext cx="7273885" cy="3617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848"/>
              </a:lnSpc>
              <a:buSzPct val="100000"/>
              <a:buChar char="•"/>
            </a:pPr>
            <a:r>
              <a:rPr lang="en-US" sz="178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residual_sugar</a:t>
            </a:r>
            <a:endParaRPr lang="en-US" sz="1780" dirty="0"/>
          </a:p>
        </p:txBody>
      </p:sp>
      <p:sp>
        <p:nvSpPr>
          <p:cNvPr id="11" name="Text 7"/>
          <p:cNvSpPr/>
          <p:nvPr/>
        </p:nvSpPr>
        <p:spPr>
          <a:xfrm>
            <a:off x="6602254" y="3635573"/>
            <a:ext cx="7273885" cy="3617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848"/>
              </a:lnSpc>
              <a:buSzPct val="100000"/>
              <a:buChar char="•"/>
            </a:pPr>
            <a:r>
              <a:rPr lang="en-US" sz="178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chlorides</a:t>
            </a:r>
            <a:endParaRPr lang="en-US" sz="1780" dirty="0"/>
          </a:p>
        </p:txBody>
      </p:sp>
      <p:sp>
        <p:nvSpPr>
          <p:cNvPr id="12" name="Text 8"/>
          <p:cNvSpPr/>
          <p:nvPr/>
        </p:nvSpPr>
        <p:spPr>
          <a:xfrm>
            <a:off x="6602254" y="4069556"/>
            <a:ext cx="7273885" cy="3617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848"/>
              </a:lnSpc>
              <a:buSzPct val="100000"/>
              <a:buChar char="•"/>
            </a:pPr>
            <a:r>
              <a:rPr lang="en-US" sz="178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free_sulfur_dioxide</a:t>
            </a:r>
            <a:endParaRPr lang="en-US" sz="1780" dirty="0"/>
          </a:p>
        </p:txBody>
      </p:sp>
      <p:sp>
        <p:nvSpPr>
          <p:cNvPr id="13" name="Text 9"/>
          <p:cNvSpPr/>
          <p:nvPr/>
        </p:nvSpPr>
        <p:spPr>
          <a:xfrm>
            <a:off x="6602254" y="4503539"/>
            <a:ext cx="7273885" cy="3617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848"/>
              </a:lnSpc>
              <a:buSzPct val="100000"/>
              <a:buChar char="•"/>
            </a:pPr>
            <a:r>
              <a:rPr lang="en-US" sz="178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total_sulfur_dioxide</a:t>
            </a:r>
            <a:endParaRPr lang="en-US" sz="1780" dirty="0"/>
          </a:p>
        </p:txBody>
      </p:sp>
      <p:sp>
        <p:nvSpPr>
          <p:cNvPr id="14" name="Text 10"/>
          <p:cNvSpPr/>
          <p:nvPr/>
        </p:nvSpPr>
        <p:spPr>
          <a:xfrm>
            <a:off x="6602254" y="4937522"/>
            <a:ext cx="7273885" cy="3617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848"/>
              </a:lnSpc>
              <a:buSzPct val="100000"/>
              <a:buChar char="•"/>
            </a:pPr>
            <a:r>
              <a:rPr lang="en-US" sz="178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density</a:t>
            </a:r>
            <a:endParaRPr lang="en-US" sz="1780" dirty="0"/>
          </a:p>
        </p:txBody>
      </p:sp>
      <p:sp>
        <p:nvSpPr>
          <p:cNvPr id="15" name="Text 11"/>
          <p:cNvSpPr/>
          <p:nvPr/>
        </p:nvSpPr>
        <p:spPr>
          <a:xfrm>
            <a:off x="6602254" y="5371505"/>
            <a:ext cx="7273885" cy="3617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848"/>
              </a:lnSpc>
              <a:buSzPct val="100000"/>
              <a:buChar char="•"/>
            </a:pPr>
            <a:r>
              <a:rPr lang="en-US" sz="178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pH</a:t>
            </a:r>
            <a:endParaRPr lang="en-US" sz="1780" dirty="0"/>
          </a:p>
        </p:txBody>
      </p:sp>
      <p:sp>
        <p:nvSpPr>
          <p:cNvPr id="16" name="Text 12"/>
          <p:cNvSpPr/>
          <p:nvPr/>
        </p:nvSpPr>
        <p:spPr>
          <a:xfrm>
            <a:off x="6602254" y="5805488"/>
            <a:ext cx="7273885" cy="3617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848"/>
              </a:lnSpc>
              <a:buSzPct val="100000"/>
              <a:buChar char="•"/>
            </a:pPr>
            <a:r>
              <a:rPr lang="en-US" sz="178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sulphates</a:t>
            </a:r>
            <a:endParaRPr lang="en-US" sz="1780" dirty="0"/>
          </a:p>
        </p:txBody>
      </p:sp>
      <p:sp>
        <p:nvSpPr>
          <p:cNvPr id="17" name="Text 13"/>
          <p:cNvSpPr/>
          <p:nvPr/>
        </p:nvSpPr>
        <p:spPr>
          <a:xfrm>
            <a:off x="6602254" y="6239470"/>
            <a:ext cx="7273885" cy="3617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848"/>
              </a:lnSpc>
              <a:buSzPct val="100000"/>
              <a:buChar char="•"/>
            </a:pPr>
            <a:r>
              <a:rPr lang="en-US" sz="178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alcohol</a:t>
            </a:r>
            <a:endParaRPr lang="en-US" sz="1780" dirty="0"/>
          </a:p>
        </p:txBody>
      </p:sp>
      <p:sp>
        <p:nvSpPr>
          <p:cNvPr id="18" name="Text 14"/>
          <p:cNvSpPr/>
          <p:nvPr/>
        </p:nvSpPr>
        <p:spPr>
          <a:xfrm>
            <a:off x="6240661" y="6804541"/>
            <a:ext cx="7635478" cy="3617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48"/>
              </a:lnSpc>
              <a:buNone/>
            </a:pPr>
            <a:r>
              <a:rPr lang="en-US" sz="178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Se utilizó la siguiente variable como etiqueta de clase:</a:t>
            </a:r>
            <a:endParaRPr lang="en-US" sz="1780" dirty="0"/>
          </a:p>
        </p:txBody>
      </p:sp>
      <p:sp>
        <p:nvSpPr>
          <p:cNvPr id="19" name="Text 15"/>
          <p:cNvSpPr/>
          <p:nvPr/>
        </p:nvSpPr>
        <p:spPr>
          <a:xfrm>
            <a:off x="6602254" y="7369612"/>
            <a:ext cx="7273885" cy="3617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848"/>
              </a:lnSpc>
              <a:buSzPct val="100000"/>
              <a:buChar char="•"/>
            </a:pPr>
            <a:r>
              <a:rPr lang="en-US" sz="178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quality</a:t>
            </a:r>
            <a:endParaRPr lang="en-US" sz="1780" dirty="0"/>
          </a:p>
        </p:txBody>
      </p:sp>
      <p:pic>
        <p:nvPicPr>
          <p:cNvPr id="2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 w="10239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1090136" y="975598"/>
            <a:ext cx="6963728" cy="10306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058"/>
              </a:lnSpc>
              <a:buNone/>
            </a:pPr>
            <a:r>
              <a:rPr lang="en-US" sz="3247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División de datos en entrenamiento, prueba y verificación</a:t>
            </a:r>
            <a:endParaRPr lang="en-US" sz="3247" dirty="0"/>
          </a:p>
        </p:txBody>
      </p:sp>
      <p:sp>
        <p:nvSpPr>
          <p:cNvPr id="5" name="Text 2"/>
          <p:cNvSpPr/>
          <p:nvPr/>
        </p:nvSpPr>
        <p:spPr>
          <a:xfrm>
            <a:off x="1090136" y="2253496"/>
            <a:ext cx="6963728" cy="7915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078"/>
              </a:lnSpc>
              <a:buNone/>
            </a:pPr>
            <a:r>
              <a:rPr lang="en-US" sz="1299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 fundamental dividir nuestros datos en conjuntos de entrenamiento, prueba y verificación para obtener un modelo confiable y preciso. Exploraremos cómo realizar esta división de manera efectiva.</a:t>
            </a:r>
            <a:endParaRPr lang="en-US" sz="1299" dirty="0"/>
          </a:p>
        </p:txBody>
      </p:sp>
      <p:sp>
        <p:nvSpPr>
          <p:cNvPr id="6" name="Text 3"/>
          <p:cNvSpPr/>
          <p:nvPr/>
        </p:nvSpPr>
        <p:spPr>
          <a:xfrm>
            <a:off x="1090136" y="3292316"/>
            <a:ext cx="2689860" cy="3092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35"/>
              </a:lnSpc>
              <a:buNone/>
            </a:pPr>
            <a:r>
              <a:rPr lang="en-US" sz="1948" b="1" u="sng" dirty="0">
                <a:solidFill>
                  <a:srgbClr val="F65F62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Contrucción de los datos</a:t>
            </a:r>
            <a:endParaRPr lang="en-US" sz="1948" dirty="0"/>
          </a:p>
        </p:txBody>
      </p:sp>
      <p:sp>
        <p:nvSpPr>
          <p:cNvPr id="7" name="Text 4"/>
          <p:cNvSpPr/>
          <p:nvPr/>
        </p:nvSpPr>
        <p:spPr>
          <a:xfrm>
            <a:off x="1090136" y="3848814"/>
            <a:ext cx="6963728" cy="2638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078"/>
              </a:lnSpc>
              <a:buNone/>
            </a:pPr>
            <a:r>
              <a:rPr lang="en-US" sz="1299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partir de esta base de datos, hemos procedido a dividirla en tres grupos:</a:t>
            </a:r>
            <a:endParaRPr lang="en-US" sz="1299" dirty="0"/>
          </a:p>
        </p:txBody>
      </p:sp>
      <p:sp>
        <p:nvSpPr>
          <p:cNvPr id="8" name="Text 5"/>
          <p:cNvSpPr/>
          <p:nvPr/>
        </p:nvSpPr>
        <p:spPr>
          <a:xfrm>
            <a:off x="1353979" y="4298156"/>
            <a:ext cx="6699885" cy="5276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078"/>
              </a:lnSpc>
              <a:buSzPct val="100000"/>
              <a:buChar char="•"/>
            </a:pPr>
            <a:r>
              <a:rPr lang="en-US" sz="1299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Conjunto de Entrenamiento (80%): Este conjunto de datos se utilizará para entrenar el modelo.</a:t>
            </a:r>
            <a:endParaRPr lang="en-US" sz="1299" dirty="0"/>
          </a:p>
        </p:txBody>
      </p:sp>
      <p:sp>
        <p:nvSpPr>
          <p:cNvPr id="9" name="Text 6"/>
          <p:cNvSpPr/>
          <p:nvPr/>
        </p:nvSpPr>
        <p:spPr>
          <a:xfrm>
            <a:off x="1353979" y="4891802"/>
            <a:ext cx="6699885" cy="5276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078"/>
              </a:lnSpc>
              <a:buSzPct val="100000"/>
              <a:buChar char="•"/>
            </a:pPr>
            <a:r>
              <a:rPr lang="en-US" sz="1299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Conjunto de Prueba (10%): Una vez entrenado el modelo, utilizaremos este conjunto de datos para realizar pruebas.  </a:t>
            </a:r>
            <a:endParaRPr lang="en-US" sz="1299" dirty="0"/>
          </a:p>
        </p:txBody>
      </p:sp>
      <p:sp>
        <p:nvSpPr>
          <p:cNvPr id="10" name="Text 7"/>
          <p:cNvSpPr/>
          <p:nvPr/>
        </p:nvSpPr>
        <p:spPr>
          <a:xfrm>
            <a:off x="1353979" y="5485448"/>
            <a:ext cx="6699885" cy="5276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078"/>
              </a:lnSpc>
              <a:buSzPct val="100000"/>
              <a:buChar char="•"/>
            </a:pPr>
            <a:r>
              <a:rPr lang="en-US" sz="1299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Conjunto de Validación (10%): Este conjunto se empleará como si fueran nuevos datos para evaluar nuestro modelo y verificar si produce los resultados deseados.</a:t>
            </a:r>
            <a:endParaRPr lang="en-US" sz="1299" dirty="0"/>
          </a:p>
        </p:txBody>
      </p:sp>
      <p:sp>
        <p:nvSpPr>
          <p:cNvPr id="11" name="Text 8"/>
          <p:cNvSpPr/>
          <p:nvPr/>
        </p:nvSpPr>
        <p:spPr>
          <a:xfrm>
            <a:off x="1090136" y="6198632"/>
            <a:ext cx="6963728" cy="10553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078"/>
              </a:lnSpc>
              <a:buNone/>
            </a:pPr>
            <a:r>
              <a:rPr lang="en-US" sz="1299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Además, hemos tenido en cuenta que la columna "Quality" se utiliza como variable de clasificación, la cual abarca valores del 3 al 9. Esto asegura que respetamos las proporciones adecuadas para evitar sesgos en los resultados del modelo y lograr un entrenamiento correcto tanto del modelo como de los datos resultantes.</a:t>
            </a:r>
            <a:endParaRPr lang="en-US" sz="1299" dirty="0"/>
          </a:p>
        </p:txBody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13" name="Image 2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 w="12502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241971" y="715447"/>
            <a:ext cx="7632859" cy="1259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958"/>
              </a:lnSpc>
              <a:buNone/>
            </a:pPr>
            <a:r>
              <a:rPr lang="en-US" sz="3966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SVM, Naive Bayes y Análisis Discriminante</a:t>
            </a:r>
            <a:endParaRPr lang="en-US" sz="3966" dirty="0"/>
          </a:p>
        </p:txBody>
      </p:sp>
      <p:sp>
        <p:nvSpPr>
          <p:cNvPr id="5" name="Text 2"/>
          <p:cNvSpPr/>
          <p:nvPr/>
        </p:nvSpPr>
        <p:spPr>
          <a:xfrm>
            <a:off x="6241971" y="2276832"/>
            <a:ext cx="7632859" cy="12892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38"/>
              </a:lnSpc>
              <a:buNone/>
            </a:pPr>
            <a:r>
              <a:rPr lang="en-US" sz="1587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Las Máquinas de Vectores de Soporte (SVM) y el Análisis Discriminante son poderosas técnicas de clasificación que nos permiten separar y clasificar los vinos en función de sus características distintivas. Aprenderemos cómo aplicar estas técnicas de manera efectiva.</a:t>
            </a:r>
            <a:endParaRPr lang="en-US" sz="1587" dirty="0"/>
          </a:p>
        </p:txBody>
      </p:sp>
      <p:sp>
        <p:nvSpPr>
          <p:cNvPr id="6" name="Text 3"/>
          <p:cNvSpPr/>
          <p:nvPr/>
        </p:nvSpPr>
        <p:spPr>
          <a:xfrm>
            <a:off x="6241971" y="3868222"/>
            <a:ext cx="5349240" cy="3776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75"/>
              </a:lnSpc>
              <a:buNone/>
            </a:pPr>
            <a:r>
              <a:rPr lang="en-US" sz="2380" b="1" u="sng" dirty="0">
                <a:solidFill>
                  <a:srgbClr val="F65F62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Justificación de la Elección de Modelos:</a:t>
            </a:r>
            <a:endParaRPr lang="en-US" sz="2380" dirty="0"/>
          </a:p>
        </p:txBody>
      </p:sp>
      <p:sp>
        <p:nvSpPr>
          <p:cNvPr id="7" name="Text 4"/>
          <p:cNvSpPr/>
          <p:nvPr/>
        </p:nvSpPr>
        <p:spPr>
          <a:xfrm>
            <a:off x="6564154" y="4548068"/>
            <a:ext cx="7310676" cy="9669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538"/>
              </a:lnSpc>
              <a:buSzPct val="100000"/>
              <a:buChar char="•"/>
            </a:pPr>
            <a:r>
              <a:rPr lang="en-US" sz="1587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Análisis Discriminante (AD):</a:t>
            </a:r>
            <a:pPr algn="l" indent="0" marL="0">
              <a:lnSpc>
                <a:spcPts val="2538"/>
              </a:lnSpc>
              <a:buNone/>
            </a:pPr>
            <a:r>
              <a:rPr lang="en-US" sz="1587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Apropiado para problemas de clasificación lineal, cumple con los requisitos del problema y es conocido por su rendimiento en problemas similares.</a:t>
            </a:r>
            <a:endParaRPr lang="en-US" sz="1587" dirty="0"/>
          </a:p>
        </p:txBody>
      </p:sp>
      <p:sp>
        <p:nvSpPr>
          <p:cNvPr id="8" name="Text 5"/>
          <p:cNvSpPr/>
          <p:nvPr/>
        </p:nvSpPr>
        <p:spPr>
          <a:xfrm>
            <a:off x="6564154" y="5595461"/>
            <a:ext cx="7310676" cy="6446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538"/>
              </a:lnSpc>
              <a:buSzPct val="100000"/>
              <a:buChar char="•"/>
            </a:pPr>
            <a:r>
              <a:rPr lang="en-US" sz="1587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Naive Bayes (NB):</a:t>
            </a:r>
            <a:pPr algn="l" indent="0" marL="0">
              <a:lnSpc>
                <a:spcPts val="2538"/>
              </a:lnSpc>
              <a:buNone/>
            </a:pPr>
            <a:r>
              <a:rPr lang="en-US" sz="1587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Efectivo en situaciones donde las características son independientes, y su simplicidad facilita la interpretación y el entrenamiento rápido.</a:t>
            </a:r>
            <a:endParaRPr lang="en-US" sz="1587" dirty="0"/>
          </a:p>
        </p:txBody>
      </p:sp>
      <p:sp>
        <p:nvSpPr>
          <p:cNvPr id="9" name="Text 6"/>
          <p:cNvSpPr/>
          <p:nvPr/>
        </p:nvSpPr>
        <p:spPr>
          <a:xfrm>
            <a:off x="6564154" y="6320552"/>
            <a:ext cx="7310676" cy="6446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538"/>
              </a:lnSpc>
              <a:buSzPct val="100000"/>
              <a:buChar char="•"/>
            </a:pPr>
            <a:r>
              <a:rPr lang="en-US" sz="1587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SVM con Kernel Polinomial:</a:t>
            </a:r>
            <a:pPr algn="l" indent="0" marL="0">
              <a:lnSpc>
                <a:spcPts val="2538"/>
              </a:lnSpc>
              <a:buNone/>
            </a:pPr>
            <a:r>
              <a:rPr lang="en-US" sz="1587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Capaz de manejar relaciones no lineales, lo cual puede ser crucial en problemas más complejos de clasificación.</a:t>
            </a:r>
            <a:endParaRPr lang="en-US" sz="1587" dirty="0"/>
          </a:p>
        </p:txBody>
      </p:sp>
      <p:sp>
        <p:nvSpPr>
          <p:cNvPr id="10" name="Text 7"/>
          <p:cNvSpPr/>
          <p:nvPr/>
        </p:nvSpPr>
        <p:spPr>
          <a:xfrm>
            <a:off x="6241971" y="7191732"/>
            <a:ext cx="7632859" cy="3223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38"/>
              </a:lnSpc>
              <a:buNone/>
            </a:pPr>
            <a:endParaRPr lang="en-US" sz="1587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12" name="Image 2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1637824"/>
            <a:ext cx="62788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Validación cruzada K-Fold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833199" y="2665452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 validación cruzada K-Fold es una técnica que nos permite evaluar el rendimiento del modelo de clasificación de vinos de manera robusta y confiable. Exploraremos cómo utilizar esta técnica para obtener resultados más precisos.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33199" y="4420314"/>
            <a:ext cx="63627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b="1" u="sng" dirty="0">
                <a:solidFill>
                  <a:srgbClr val="F65F62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Plan de Prueba (Validación Cruzada k-fold):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833199" y="5170051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 implementó la validación cruzada k-fold con 10 particiones y 5 repeticiones para evaluar los modelos. Esto garantiza que cada modelo sea evaluado en múltiples conjuntos de datos y proporciona una estimación robusta de su rendimiento.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9" name="Image 2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2168128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Identificación del mejor modelo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833199" y="3890129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Utilizando la validación cruzada K-Fold y comparando diferentes configuraciones de modelos, pudimos identificar el mejor modelo de clasificación de vinos. Descubrimos cómo encontrar el modelo óptimo para obtener resultados precisos y confiables.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33199" y="5644991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endParaRPr lang="en-US" sz="2624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2023-09-30T15:34:19Z</dcterms:created>
  <dcterms:modified xsi:type="dcterms:W3CDTF">2023-09-30T15:34:19Z</dcterms:modified>
</cp:coreProperties>
</file>